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2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rgbClr val="000000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rgbClr val="000000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rgbClr val="000000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rgbClr val="000000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rgbClr val="000000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Calibri" pitchFamily="32" charset="0"/>
              </a:defRPr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latin typeface="Calibri" pitchFamily="32" charset="0"/>
              </a:defRPr>
            </a:lvl1pPr>
          </a:lstStyle>
          <a:p>
            <a:fld id="{772F8E63-7EBA-4037-B6E7-145F49A9EC0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C635DF-92E9-42AF-8003-DF124ED405ED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r">
              <a:buClrTx/>
              <a:buFontTx/>
              <a:buNone/>
            </a:pPr>
            <a:fld id="{6FBF8DC4-4D83-441B-95F7-6BBD983D2937}" type="slidenum">
              <a:rPr lang="ru-RU" sz="1200">
                <a:latin typeface="Calibri" pitchFamily="32" charset="0"/>
              </a:rPr>
              <a:pPr algn="r">
                <a:buClrTx/>
                <a:buFontTx/>
                <a:buNone/>
              </a:pPr>
              <a:t>1</a:t>
            </a:fld>
            <a:endParaRPr lang="ru-RU" sz="1200" dirty="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F9810-06D3-403E-BBCF-7ABECC9ECFB6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FAEA22-FB91-47AC-A3DC-906EDA40204C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E3E92A-AA0F-40B3-94A2-FCD297A49755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208D6-4AFD-4151-8704-E01A051F80BF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EDA91-E200-464F-AC33-D1D0095EF1F1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6DAE5-73BA-46E9-A12D-F702E8953D64}" type="slidenum">
              <a:rPr lang="ru-RU"/>
              <a:pPr/>
              <a:t>16</a:t>
            </a:fld>
            <a:endParaRPr lang="ru-RU" dirty="0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6DAE5-73BA-46E9-A12D-F702E8953D64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6DAE5-73BA-46E9-A12D-F702E8953D64}" type="slidenum">
              <a:rPr lang="ru-RU"/>
              <a:pPr/>
              <a:t>18</a:t>
            </a:fld>
            <a:endParaRPr lang="ru-RU" dirty="0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9C2194-5D9F-47B9-B0EA-F05B77C6BD42}" type="slidenum">
              <a:rPr lang="ru-RU"/>
              <a:pPr/>
              <a:t>19</a:t>
            </a:fld>
            <a:endParaRPr lang="ru-RU" dirty="0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45C37C-6D34-4F67-97B8-86E656D6CF4C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A1BE89-9527-4EBC-8CD5-2172B608FC3B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1F6A09-F5DC-4554-BF93-1CEE2B4B9E84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1ABED-6330-4BA7-A759-2D0089CED896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ACBE83-2D28-43C4-87BB-4A348D0B3127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D5BE04-1B7C-46BD-ACF4-0663E4C42BA7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4D24CA-EB7D-48E4-84A9-E6827B935F67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D7A511-E252-490C-81CD-74BCC5576ACD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A5F2C8-7BF5-49A2-8853-9281B167402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7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EDE1F5-CABD-46DC-939F-41B5B36D75D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4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19175"/>
            <a:ext cx="2055813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19175"/>
            <a:ext cx="6019800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F3EECD-A3AB-42C8-B819-ECC13D6D9B7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78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5C3CB0-CAC6-44CF-96AC-33D6675390F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2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69E6A0-5024-4C4B-8347-5FDF0B1D2AC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69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75E012-C30F-4AB9-AABC-5AF787B9795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94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9E3B8B-6C89-4287-B246-178EFBC6DD2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61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C453B3-B71F-4C7F-82C2-084E9BEDE2D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12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207711-CA18-49C2-9A79-954A6A85293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4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497E46-638B-462C-BC1A-908E47A5E0F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87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B62076-5386-47C3-B404-11EECAD9307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09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163A639-AA37-4DA4-A5E2-E802476B6AE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2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3060E4-C671-46FA-9735-180CB87011D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10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7150BD-B938-45C1-8C52-11FFBF5DF9C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08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19175"/>
            <a:ext cx="2055813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19175"/>
            <a:ext cx="6019800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55BD0A-22EC-4AE1-A467-0C8F96C6EDD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34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D8238-73F8-4F3D-A2C0-CFF14B133D6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09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B7DF42-595D-444F-B7EE-3961C8C9DE7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865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B41AD4-63B5-42B8-8D4F-000F9010627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16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BC0438-07FE-4390-88D4-CCA51791C2F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469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F1D78-B064-4AAB-A318-B1DFD668692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930425-C492-4AF5-8A61-5AF3F8956D6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8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5251F5-6D3A-4B4B-9150-AF857224405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7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6FBA20-9D9E-43E8-94C1-19BC488C878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409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C19C20-6526-427C-A7C3-29C7A24C6E1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859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EDFB1D-FDD2-4B0A-A876-4F67524BDE6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7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22D904-F1FF-4090-8697-80BDCB040FE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9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19175"/>
            <a:ext cx="2055813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19175"/>
            <a:ext cx="6019800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770B47-5F9C-4BCE-AF1F-75C5F3E63A6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6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EDF1D0-4CE6-4CC3-844A-BEFA84790C3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70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FC2C4E-8DD4-4B31-96BB-53E2C90D418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705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08361D-0723-48DB-A48E-FD89002CADB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26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33D2FF-365D-4761-B2EE-44B3B949F1E1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989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D657CA-8DAD-4C43-B53C-DD719B3F4EE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131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2B9DD9-6457-4D7F-A77C-4FEFB2AB187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3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3B475C-4FDA-46F5-B533-DEC7A0983E0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055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F0BD9F-C07B-45D9-A62B-DCCBDBE1D0F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582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6F2FC2-3D87-412B-8C7E-CAF5B9AF5F4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2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16511-FB1D-4355-B1BC-B289C3CD913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471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AD1949-B78B-42C7-AE74-DC17396FED0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290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19175"/>
            <a:ext cx="2055813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19175"/>
            <a:ext cx="6019800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AA967F-20FD-47E5-BD2D-B9879C9695A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3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D490D1-5846-413F-9432-341BE8C26AB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1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CD95FC-6E22-4E93-847E-571878EFF5C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6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38F4BD-E3BA-48B8-98F1-AF86288663A4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2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142BF1-45E8-40D5-8ECE-8080006E452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9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1A3233-BEA8-4A5B-ACD8-8E8CE8C69EE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69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556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0"/>
            <a:ext cx="760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fld id="{2A941F76-884B-4448-BBF6-087DB5D346A7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9pPr>
    </p:titleStyle>
    <p:bodyStyle>
      <a:lvl1pPr marL="363538" indent="-255588" algn="l" defTabSz="449263" rtl="0" eaLnBrk="0" fontAlgn="base" hangingPunct="0">
        <a:spcBef>
          <a:spcPts val="275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55638" indent="-244475" algn="l" defTabSz="449263" rtl="0" eaLnBrk="0" fontAlgn="base" hangingPunct="0">
        <a:spcBef>
          <a:spcPts val="300"/>
        </a:spcBef>
        <a:spcAft>
          <a:spcPct val="0"/>
        </a:spcAft>
        <a:buClr>
          <a:srgbClr val="438086"/>
        </a:buClr>
        <a:buSzPct val="100000"/>
        <a:buFont typeface="Georgia" pitchFamily="16" charset="0"/>
        <a:buChar char="▫"/>
        <a:defRPr sz="2600">
          <a:solidFill>
            <a:srgbClr val="438086"/>
          </a:solidFill>
          <a:latin typeface="+mn-lt"/>
          <a:ea typeface="+mn-ea"/>
        </a:defRPr>
      </a:lvl2pPr>
      <a:lvl3pPr marL="920750" indent="-21907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400">
          <a:solidFill>
            <a:srgbClr val="53548A"/>
          </a:solidFill>
          <a:latin typeface="+mn-lt"/>
          <a:ea typeface="+mn-ea"/>
        </a:defRPr>
      </a:lvl3pPr>
      <a:lvl4pPr marL="1177925" indent="-20002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200">
          <a:solidFill>
            <a:srgbClr val="53548A"/>
          </a:solidFill>
          <a:latin typeface="+mn-lt"/>
          <a:ea typeface="+mn-ea"/>
        </a:defRPr>
      </a:lvl4pPr>
      <a:lvl5pPr marL="13874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5pPr>
      <a:lvl6pPr marL="18446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6pPr>
      <a:lvl7pPr marL="23018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7pPr>
      <a:lvl8pPr marL="27590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8pPr>
      <a:lvl9pPr marL="32162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 flipV="1">
            <a:off x="5410200" y="3897313"/>
            <a:ext cx="3733800" cy="19208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rgbClr val="438086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flipV="1">
            <a:off x="5410200" y="4164013"/>
            <a:ext cx="1965325" cy="19050"/>
          </a:xfrm>
          <a:prstGeom prst="rect">
            <a:avLst/>
          </a:prstGeom>
          <a:solidFill>
            <a:srgbClr val="438086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flipV="1">
            <a:off x="5410200" y="4198938"/>
            <a:ext cx="1965325" cy="9525"/>
          </a:xfrm>
          <a:prstGeom prst="rect">
            <a:avLst/>
          </a:prstGeom>
          <a:solidFill>
            <a:srgbClr val="438086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649663"/>
            <a:ext cx="9144000" cy="2444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675063"/>
            <a:ext cx="9144000" cy="1412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37020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6705600" y="4206875"/>
            <a:ext cx="9588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320088" y="-93663"/>
            <a:ext cx="746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fld id="{DE037BC4-3B82-44F6-B0A7-A471B265EE36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9pPr>
    </p:titleStyle>
    <p:bodyStyle>
      <a:lvl1pPr marL="363538" indent="-255588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655638" indent="-244475" algn="l" defTabSz="449263" rtl="0" eaLnBrk="0" fontAlgn="base" hangingPunct="0">
        <a:spcBef>
          <a:spcPts val="300"/>
        </a:spcBef>
        <a:spcAft>
          <a:spcPct val="0"/>
        </a:spcAft>
        <a:buClr>
          <a:srgbClr val="438086"/>
        </a:buClr>
        <a:buSzPct val="100000"/>
        <a:buFont typeface="Georgia" pitchFamily="16" charset="0"/>
        <a:buChar char="▫"/>
        <a:defRPr sz="2600">
          <a:solidFill>
            <a:srgbClr val="438086"/>
          </a:solidFill>
          <a:latin typeface="+mn-lt"/>
          <a:ea typeface="+mn-ea"/>
        </a:defRPr>
      </a:lvl2pPr>
      <a:lvl3pPr marL="920750" indent="-21907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400">
          <a:solidFill>
            <a:srgbClr val="53548A"/>
          </a:solidFill>
          <a:latin typeface="+mn-lt"/>
          <a:ea typeface="+mn-ea"/>
        </a:defRPr>
      </a:lvl3pPr>
      <a:lvl4pPr marL="1177925" indent="-20002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200">
          <a:solidFill>
            <a:srgbClr val="53548A"/>
          </a:solidFill>
          <a:latin typeface="+mn-lt"/>
          <a:ea typeface="+mn-ea"/>
        </a:defRPr>
      </a:lvl4pPr>
      <a:lvl5pPr marL="13874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5pPr>
      <a:lvl6pPr marL="18446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6pPr>
      <a:lvl7pPr marL="23018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7pPr>
      <a:lvl8pPr marL="27590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8pPr>
      <a:lvl9pPr marL="32162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556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2075"/>
            <a:ext cx="7604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fld id="{132359B3-DAEA-4A40-9ACF-9D72BE5625C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9pPr>
    </p:titleStyle>
    <p:bodyStyle>
      <a:lvl1pPr marL="363538" indent="-255588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655638" indent="-244475" algn="l" defTabSz="449263" rtl="0" eaLnBrk="0" fontAlgn="base" hangingPunct="0">
        <a:spcBef>
          <a:spcPts val="300"/>
        </a:spcBef>
        <a:spcAft>
          <a:spcPct val="0"/>
        </a:spcAft>
        <a:buClr>
          <a:srgbClr val="438086"/>
        </a:buClr>
        <a:buSzPct val="100000"/>
        <a:buFont typeface="Georgia" pitchFamily="16" charset="0"/>
        <a:buChar char="▫"/>
        <a:defRPr sz="2600">
          <a:solidFill>
            <a:srgbClr val="438086"/>
          </a:solidFill>
          <a:latin typeface="+mn-lt"/>
          <a:ea typeface="+mn-ea"/>
        </a:defRPr>
      </a:lvl2pPr>
      <a:lvl3pPr marL="920750" indent="-21907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400">
          <a:solidFill>
            <a:srgbClr val="53548A"/>
          </a:solidFill>
          <a:latin typeface="+mn-lt"/>
          <a:ea typeface="+mn-ea"/>
        </a:defRPr>
      </a:lvl3pPr>
      <a:lvl4pPr marL="1177925" indent="-20002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200">
          <a:solidFill>
            <a:srgbClr val="53548A"/>
          </a:solidFill>
          <a:latin typeface="+mn-lt"/>
          <a:ea typeface="+mn-ea"/>
        </a:defRPr>
      </a:lvl4pPr>
      <a:lvl5pPr marL="13874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5pPr>
      <a:lvl6pPr marL="18446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6pPr>
      <a:lvl7pPr marL="23018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7pPr>
      <a:lvl8pPr marL="27590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8pPr>
      <a:lvl9pPr marL="32162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Щелкните для изменения формата заголовка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3363" y="612775"/>
            <a:ext cx="9556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2075"/>
            <a:ext cx="7604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fld id="{4D3C163D-7C8A-41DF-B961-8AB05041613A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MS Gothic" charset="-128"/>
        </a:defRPr>
      </a:lvl9pPr>
    </p:titleStyle>
    <p:bodyStyle>
      <a:lvl1pPr marL="363538" indent="-255588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655638" indent="-244475" algn="l" defTabSz="449263" rtl="0" eaLnBrk="0" fontAlgn="base" hangingPunct="0">
        <a:spcBef>
          <a:spcPts val="300"/>
        </a:spcBef>
        <a:spcAft>
          <a:spcPct val="0"/>
        </a:spcAft>
        <a:buClr>
          <a:srgbClr val="438086"/>
        </a:buClr>
        <a:buSzPct val="100000"/>
        <a:buFont typeface="Georgia" pitchFamily="16" charset="0"/>
        <a:buChar char="▫"/>
        <a:defRPr sz="2600">
          <a:solidFill>
            <a:srgbClr val="438086"/>
          </a:solidFill>
          <a:latin typeface="+mn-lt"/>
          <a:ea typeface="+mn-ea"/>
        </a:defRPr>
      </a:lvl2pPr>
      <a:lvl3pPr marL="920750" indent="-21907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400">
          <a:solidFill>
            <a:srgbClr val="53548A"/>
          </a:solidFill>
          <a:latin typeface="+mn-lt"/>
          <a:ea typeface="+mn-ea"/>
        </a:defRPr>
      </a:lvl3pPr>
      <a:lvl4pPr marL="1177925" indent="-200025" algn="l" defTabSz="449263" rtl="0" eaLnBrk="0" fontAlgn="base" hangingPunct="0">
        <a:spcBef>
          <a:spcPts val="300"/>
        </a:spcBef>
        <a:spcAft>
          <a:spcPct val="0"/>
        </a:spcAft>
        <a:buClr>
          <a:srgbClr val="53548A"/>
        </a:buClr>
        <a:buSzPct val="100000"/>
        <a:buFont typeface="Wingdings 2" pitchFamily="16" charset="2"/>
        <a:buChar char=""/>
        <a:defRPr sz="2200">
          <a:solidFill>
            <a:srgbClr val="53548A"/>
          </a:solidFill>
          <a:latin typeface="+mn-lt"/>
          <a:ea typeface="+mn-ea"/>
        </a:defRPr>
      </a:lvl4pPr>
      <a:lvl5pPr marL="13874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5pPr>
      <a:lvl6pPr marL="18446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6pPr>
      <a:lvl7pPr marL="23018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7pPr>
      <a:lvl8pPr marL="27590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8pPr>
      <a:lvl9pPr marL="3216275" indent="-180975" algn="l" defTabSz="449263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SzPct val="100000"/>
        <a:buFont typeface="Georgia" pitchFamily="16" charset="0"/>
        <a:buChar char="▫"/>
        <a:defRPr sz="2000">
          <a:solidFill>
            <a:srgbClr val="A04DA3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yqMKSdhKnwFwHKtgouClT0xs1tkg50U9Jabr8yBiEM/edit?authkey=CJir5dQG&amp;authkey=CJir5dQ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401888"/>
            <a:ext cx="8458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400" dirty="0">
                <a:solidFill>
                  <a:srgbClr val="FFFFFF"/>
                </a:solidFill>
                <a:latin typeface="Trebuchet MS" pitchFamily="32" charset="0"/>
              </a:rPr>
              <a:t>Рекламные возможности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48" y="3923548"/>
            <a:ext cx="3656658" cy="57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Реклама: баннер 240х400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Seregka\Desktop\Фотографы  модели  визажисты  стилисты  фотостудии и их фото   photographers.u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222996"/>
            <a:ext cx="8075241" cy="36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Реклама: нестандарт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6348413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Реклама: ПР-новость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093913"/>
            <a:ext cx="1581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124075"/>
            <a:ext cx="23145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160588"/>
            <a:ext cx="1000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1020763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Реклама: брендированная </a:t>
            </a:r>
            <a:r>
              <a:rPr lang="ru-RU" sz="4000" dirty="0" smtClean="0">
                <a:solidFill>
                  <a:srgbClr val="424456"/>
                </a:solidFill>
                <a:latin typeface="Trebuchet MS" pitchFamily="32" charset="0"/>
              </a:rPr>
              <a:t>страница </a:t>
            </a:r>
            <a:r>
              <a:rPr lang="en-US" sz="4000" dirty="0" smtClean="0">
                <a:solidFill>
                  <a:srgbClr val="424456"/>
                </a:solidFill>
                <a:latin typeface="Trebuchet MS" pitchFamily="32" charset="0"/>
              </a:rPr>
              <a:t>sony.photographers.ua</a:t>
            </a:r>
            <a:endParaRPr lang="ru-RU" sz="4000" dirty="0">
              <a:solidFill>
                <a:srgbClr val="424456"/>
              </a:solidFill>
              <a:latin typeface="Trebuchet MS" pitchFamily="32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Seregka\Desktop\Безымянный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0" y="2476054"/>
            <a:ext cx="7752332" cy="34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egka\Desktop\A7 від Sony   Повнокадрова камера розміром з долоню   photographers.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90448" cy="133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Реклама: фотоконкурс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latin typeface="Georgia" pitchFamily="16" charset="0"/>
              </a:rPr>
              <a:t>Участники сайта загружают свою фотографию, соответствующую тематике фотоконкурса.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endParaRPr lang="ru-RU" sz="24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ru-RU" sz="2400" dirty="0">
                <a:latin typeface="Georgia" pitchFamily="16" charset="0"/>
              </a:rPr>
              <a:t>Спонсор фотоконкурса присутствует на всех страницах связанных с фотоконкурсом, а также, в топиках (ПР). 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endParaRPr lang="ru-RU" sz="24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ru-RU" sz="2400" dirty="0">
                <a:latin typeface="Georgia" pitchFamily="16" charset="0"/>
              </a:rPr>
              <a:t>Информация имеет вирусный характер — учитываются голоса в социальных сетях. </a:t>
            </a:r>
            <a:r>
              <a:rPr lang="ru-RU" sz="2400" b="1" dirty="0">
                <a:latin typeface="Georgia" pitchFamily="16" charset="0"/>
              </a:rPr>
              <a:t>Подробнее у менеджера или по </a:t>
            </a:r>
            <a:r>
              <a:rPr lang="ru-RU" sz="2400" b="1" dirty="0">
                <a:latin typeface="Georgia" pitchFamily="16" charset="0"/>
                <a:hlinkClick r:id="rId3"/>
              </a:rPr>
              <a:t>ссылке</a:t>
            </a:r>
            <a:r>
              <a:rPr lang="ru-RU" sz="2400" dirty="0">
                <a:latin typeface="Georgia" pitchFamily="16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E:\photographers.ua\Competition\presentation\hub.photographers.ua newsletter.23.10.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5573"/>
            <a:ext cx="5512737" cy="55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E:\photographers.ua\Competition\presentation\«Нарисую осень»   Популярные фотографии   photograph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95726"/>
            <a:ext cx="25921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photographers.ua\Competition\presentation\Фотоконкурс «Нарисую осень»   Секреты мастерства   Лента   photograph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1" y="756882"/>
            <a:ext cx="26216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24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E:\photographers.ua\Competition\presentation\Фотография для ОСЕНИ лучшие краски   Светлана Кульчицкая   photograph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87962"/>
            <a:ext cx="3960440" cy="52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56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Источники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dirty="0">
                <a:latin typeface="Georgia" pitchFamily="16" charset="0"/>
              </a:rPr>
              <a:t>Данные, предоставленные в презентации из:</a:t>
            </a:r>
          </a:p>
          <a:p>
            <a:pPr marL="363538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600" dirty="0">
                <a:latin typeface="Georgia" pitchFamily="16" charset="0"/>
              </a:rPr>
              <a:t>Google Analytics</a:t>
            </a:r>
          </a:p>
          <a:p>
            <a:pPr marL="363538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600" dirty="0">
                <a:latin typeface="Georgia" pitchFamily="16" charset="0"/>
              </a:rPr>
              <a:t>Gemius</a:t>
            </a:r>
          </a:p>
          <a:p>
            <a:pPr marL="363538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dirty="0">
                <a:latin typeface="Georgia" pitchFamily="16" charset="0"/>
              </a:rPr>
              <a:t>Рейтинг </a:t>
            </a:r>
            <a:r>
              <a:rPr lang="en-US" sz="2600" dirty="0" smtClean="0">
                <a:latin typeface="Georgia" pitchFamily="16" charset="0"/>
              </a:rPr>
              <a:t>bigmir)net</a:t>
            </a:r>
            <a:endParaRPr lang="en-US" sz="2600" dirty="0">
              <a:latin typeface="Georgia" pitchFamily="1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О проекте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dirty="0">
                <a:latin typeface="Georgia" pitchFamily="16" charset="0"/>
              </a:rPr>
              <a:t>Сайт photographers.com.ua – ежедневно-обновляющийся тематический </a:t>
            </a:r>
            <a:r>
              <a:rPr lang="ru-RU" sz="2600" dirty="0" smtClean="0">
                <a:latin typeface="Georgia" pitchFamily="16" charset="0"/>
              </a:rPr>
              <a:t>ресурс</a:t>
            </a:r>
            <a:r>
              <a:rPr lang="en-US" sz="2600" dirty="0" smtClean="0">
                <a:latin typeface="Georgia" pitchFamily="16" charset="0"/>
              </a:rPr>
              <a:t>,</a:t>
            </a:r>
            <a:r>
              <a:rPr lang="ru-RU" sz="2600" dirty="0" smtClean="0">
                <a:latin typeface="Georgia" pitchFamily="16" charset="0"/>
              </a:rPr>
              <a:t> </a:t>
            </a:r>
            <a:r>
              <a:rPr lang="ru-RU" sz="2600" dirty="0">
                <a:latin typeface="Georgia" pitchFamily="16" charset="0"/>
              </a:rPr>
              <a:t>посвященный </a:t>
            </a:r>
            <a:r>
              <a:rPr lang="ru-RU" sz="2600" b="1" dirty="0">
                <a:latin typeface="Georgia" pitchFamily="16" charset="0"/>
              </a:rPr>
              <a:t>фотографии</a:t>
            </a:r>
            <a:r>
              <a:rPr lang="ru-RU" sz="2600" dirty="0">
                <a:latin typeface="Georgia" pitchFamily="16" charset="0"/>
              </a:rPr>
              <a:t>.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dirty="0">
                <a:latin typeface="Georgia" pitchFamily="16" charset="0"/>
              </a:rPr>
              <a:t>У проекта сформировалась постоянная аудитория фотографов, моделей, визажистов, стилистов, а также тех, кто ищет профессионалов.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uk-UA" sz="4000" dirty="0">
                <a:solidFill>
                  <a:srgbClr val="424456"/>
                </a:solidFill>
                <a:latin typeface="Trebuchet MS" pitchFamily="32" charset="0"/>
              </a:rPr>
              <a:t>Аудитория: размер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dirty="0">
                <a:latin typeface="Georgia" pitchFamily="16" charset="0"/>
              </a:rPr>
              <a:t>Месячная: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b="1" dirty="0" smtClean="0">
                <a:latin typeface="Georgia" pitchFamily="16" charset="0"/>
              </a:rPr>
              <a:t>180 </a:t>
            </a:r>
            <a:r>
              <a:rPr lang="ru-RU" sz="2600" b="1" dirty="0">
                <a:latin typeface="Georgia" pitchFamily="16" charset="0"/>
              </a:rPr>
              <a:t>000</a:t>
            </a:r>
            <a:r>
              <a:rPr lang="ru-RU" sz="2600" dirty="0">
                <a:latin typeface="Georgia" pitchFamily="16" charset="0"/>
              </a:rPr>
              <a:t> </a:t>
            </a:r>
            <a:r>
              <a:rPr lang="ru-RU" sz="2600" dirty="0" smtClean="0">
                <a:latin typeface="Georgia" pitchFamily="16" charset="0"/>
              </a:rPr>
              <a:t>посетителей</a:t>
            </a: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2600" b="1" dirty="0">
                <a:latin typeface="Georgia" pitchFamily="16" charset="0"/>
              </a:rPr>
              <a:t>3</a:t>
            </a:r>
            <a:r>
              <a:rPr lang="ru-RU" sz="2600" b="1" dirty="0" smtClean="0">
                <a:latin typeface="Georgia" pitchFamily="16" charset="0"/>
              </a:rPr>
              <a:t> </a:t>
            </a:r>
            <a:r>
              <a:rPr lang="en-US" sz="2600" b="1" dirty="0">
                <a:latin typeface="Georgia" pitchFamily="16" charset="0"/>
              </a:rPr>
              <a:t>0</a:t>
            </a:r>
            <a:r>
              <a:rPr lang="ru-RU" sz="2600" b="1" dirty="0">
                <a:latin typeface="Georgia" pitchFamily="16" charset="0"/>
              </a:rPr>
              <a:t>00 000</a:t>
            </a:r>
            <a:r>
              <a:rPr lang="ru-RU" sz="2600" dirty="0">
                <a:latin typeface="Georgia" pitchFamily="16" charset="0"/>
              </a:rPr>
              <a:t> просмотров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eregka\Desktop\Channels   Google Analy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0" y="3816831"/>
            <a:ext cx="8420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uk-UA" sz="3200" dirty="0">
                <a:solidFill>
                  <a:srgbClr val="424456"/>
                </a:solidFill>
                <a:latin typeface="Trebuchet MS" pitchFamily="32" charset="0"/>
              </a:rPr>
              <a:t>Аудитория: территория интересов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859338" y="2155825"/>
            <a:ext cx="382746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ru-RU" sz="1400" dirty="0">
                <a:latin typeface="Georgia" pitchFamily="16" charset="0"/>
              </a:rPr>
              <a:t>Индекс соответствия — показатель, который позволяет выяснить, с насколько большей вероятностью пользователь, посещающий определенный сайт или вводящий определенное ключевое слово, зайдет на целевой сайт, чем средний интернет-пользователь.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160588"/>
            <a:ext cx="3905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Аудитория: география за </a:t>
            </a:r>
            <a:r>
              <a:rPr lang="ru-RU" sz="4000" dirty="0" smtClean="0">
                <a:solidFill>
                  <a:srgbClr val="424456"/>
                </a:solidFill>
              </a:rPr>
              <a:t>сен</a:t>
            </a:r>
            <a:r>
              <a:rPr lang="en-US" sz="4000" dirty="0" smtClean="0">
                <a:solidFill>
                  <a:srgbClr val="424456"/>
                </a:solidFill>
              </a:rPr>
              <a:t>’</a:t>
            </a:r>
            <a:r>
              <a:rPr lang="ru-RU" sz="4000" dirty="0" smtClean="0">
                <a:solidFill>
                  <a:srgbClr val="424456"/>
                </a:solidFill>
              </a:rPr>
              <a:t>14</a:t>
            </a:r>
            <a:endParaRPr lang="ru-RU" sz="4000" dirty="0">
              <a:solidFill>
                <a:srgbClr val="424456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68313" y="2420938"/>
            <a:ext cx="4000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dirty="0"/>
              <a:t>Из Украины (&gt;72%), России (&gt;15%).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Seregka\Desktop\Location   Google Analy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53400"/>
            <a:ext cx="8328539" cy="321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Аудитория: качество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b="1" dirty="0" smtClean="0">
                <a:latin typeface="Georgia" pitchFamily="16" charset="0"/>
              </a:rPr>
              <a:t>32</a:t>
            </a:r>
            <a:r>
              <a:rPr lang="ru-RU" sz="2600" b="1" dirty="0" smtClean="0">
                <a:latin typeface="Georgia" pitchFamily="16" charset="0"/>
              </a:rPr>
              <a:t>% </a:t>
            </a:r>
            <a:r>
              <a:rPr lang="ru-RU" sz="2600" b="1" dirty="0">
                <a:latin typeface="Georgia" pitchFamily="16" charset="0"/>
              </a:rPr>
              <a:t>/ </a:t>
            </a:r>
            <a:r>
              <a:rPr lang="ru-RU" sz="2600" b="1" dirty="0" smtClean="0">
                <a:latin typeface="Georgia" pitchFamily="16" charset="0"/>
              </a:rPr>
              <a:t>68</a:t>
            </a:r>
            <a:r>
              <a:rPr lang="ru-RU" sz="2600" b="1" dirty="0" smtClean="0">
                <a:latin typeface="Georgia" pitchFamily="16" charset="0"/>
              </a:rPr>
              <a:t>%</a:t>
            </a:r>
            <a:r>
              <a:rPr lang="ru-RU" sz="2600" dirty="0" smtClean="0">
                <a:latin typeface="Georgia" pitchFamily="16" charset="0"/>
              </a:rPr>
              <a:t> </a:t>
            </a:r>
            <a:r>
              <a:rPr lang="ru-RU" sz="2600" dirty="0">
                <a:latin typeface="Georgia" pitchFamily="16" charset="0"/>
              </a:rPr>
              <a:t>- новые / существующие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b="1" dirty="0" smtClean="0">
                <a:latin typeface="Georgia" pitchFamily="16" charset="0"/>
              </a:rPr>
              <a:t>18</a:t>
            </a:r>
            <a:r>
              <a:rPr lang="ru-RU" sz="2600" dirty="0" smtClean="0">
                <a:latin typeface="Georgia" pitchFamily="16" charset="0"/>
              </a:rPr>
              <a:t> </a:t>
            </a:r>
            <a:r>
              <a:rPr lang="ru-RU" sz="2600" dirty="0">
                <a:latin typeface="Georgia" pitchFamily="16" charset="0"/>
              </a:rPr>
              <a:t>- отношение хитов / хостов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b="1" dirty="0" smtClean="0">
                <a:latin typeface="Georgia" pitchFamily="16" charset="0"/>
              </a:rPr>
              <a:t>10 </a:t>
            </a:r>
            <a:r>
              <a:rPr lang="ru-RU" sz="2600" b="1" dirty="0">
                <a:latin typeface="Georgia" pitchFamily="16" charset="0"/>
              </a:rPr>
              <a:t>мин</a:t>
            </a:r>
            <a:r>
              <a:rPr lang="ru-RU" sz="2600" dirty="0">
                <a:latin typeface="Georgia" pitchFamily="16" charset="0"/>
              </a:rPr>
              <a:t> - среднее время пребывания на сайте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Аудитория: образование и статус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357438"/>
            <a:ext cx="362108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37798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Дополнительная информация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dirty="0">
                <a:latin typeface="Georgia" pitchFamily="16" charset="0"/>
              </a:rPr>
              <a:t>ТОП-3 в рейтинге </a:t>
            </a:r>
            <a:r>
              <a:rPr lang="en-US" sz="2600" dirty="0">
                <a:latin typeface="Georgia" pitchFamily="16" charset="0"/>
              </a:rPr>
              <a:t>top.bigmir.net </a:t>
            </a:r>
            <a:r>
              <a:rPr lang="ru-RU" sz="2600" dirty="0">
                <a:latin typeface="Georgia" pitchFamily="16" charset="0"/>
              </a:rPr>
              <a:t>«</a:t>
            </a:r>
            <a:r>
              <a:rPr lang="uk-UA" sz="2600" dirty="0">
                <a:latin typeface="Georgia" pitchFamily="16" charset="0"/>
              </a:rPr>
              <a:t>Фото</a:t>
            </a:r>
            <a:r>
              <a:rPr lang="ru-RU" sz="2600" dirty="0">
                <a:latin typeface="Georgia" pitchFamily="16" charset="0"/>
              </a:rPr>
              <a:t>»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dirty="0">
                <a:latin typeface="Georgia" pitchFamily="16" charset="0"/>
              </a:rPr>
              <a:t>Самое активное украинское сообщество по данным </a:t>
            </a:r>
            <a:r>
              <a:rPr lang="en-US" sz="2600" dirty="0">
                <a:latin typeface="Georgia" pitchFamily="16" charset="0"/>
              </a:rPr>
              <a:t>Gemius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600" dirty="0">
                <a:latin typeface="Georgia" pitchFamily="16" charset="0"/>
              </a:rPr>
              <a:t>1 место в рейтинге Каталог </a:t>
            </a:r>
            <a:r>
              <a:rPr lang="en-US" sz="2600" dirty="0">
                <a:latin typeface="Georgia" pitchFamily="16" charset="0"/>
              </a:rPr>
              <a:t>I.UA - </a:t>
            </a:r>
            <a:r>
              <a:rPr lang="ru-RU" sz="2600" dirty="0">
                <a:latin typeface="Georgia" pitchFamily="16" charset="0"/>
              </a:rPr>
              <a:t>Фотография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600" dirty="0">
              <a:latin typeface="Georgia" pitchFamily="1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buClrTx/>
              <a:buFontTx/>
              <a:buNone/>
            </a:pPr>
            <a:r>
              <a:rPr lang="ru-RU" sz="4000" dirty="0">
                <a:solidFill>
                  <a:srgbClr val="424456"/>
                </a:solidFill>
                <a:latin typeface="Trebuchet MS" pitchFamily="32" charset="0"/>
              </a:rPr>
              <a:t>Рекламные площади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ru-RU" sz="2400" dirty="0">
                <a:latin typeface="Georgia" pitchFamily="16" charset="0"/>
              </a:rPr>
              <a:t>Размещение баннерной рекламы на всех страницах сайта в динамике (кроме страниц добавления контента), ПР новостей, проведение </a:t>
            </a:r>
            <a:r>
              <a:rPr lang="ru-RU" sz="2400" dirty="0" smtClean="0">
                <a:latin typeface="Georgia" pitchFamily="16" charset="0"/>
              </a:rPr>
              <a:t>фотоконкурсов, рассылка.</a:t>
            </a:r>
            <a:endParaRPr lang="ru-RU" sz="2400" dirty="0">
              <a:latin typeface="Georgia" pitchFamily="16" charset="0"/>
            </a:endParaRPr>
          </a:p>
          <a:p>
            <a:pPr eaLnBrk="0" hangingPunct="0">
              <a:spcBef>
                <a:spcPts val="300"/>
              </a:spcBef>
              <a:buClrTx/>
              <a:buFontTx/>
              <a:buNone/>
            </a:pPr>
            <a:endParaRPr lang="ru-RU" sz="2400" dirty="0">
              <a:latin typeface="Georgia" pitchFamily="16" charset="0"/>
            </a:endParaRPr>
          </a:p>
          <a:p>
            <a:pPr eaLnBrk="0" hangingPunct="0">
              <a:spcBef>
                <a:spcPts val="300"/>
              </a:spcBef>
              <a:buClrTx/>
              <a:buFontTx/>
              <a:buNone/>
            </a:pPr>
            <a:r>
              <a:rPr lang="ru-RU" sz="2400" dirty="0">
                <a:latin typeface="Georgia" pitchFamily="16" charset="0"/>
              </a:rPr>
              <a:t>Форматы баннеров: 240х400, </a:t>
            </a:r>
            <a:r>
              <a:rPr lang="ru-RU" sz="2400" dirty="0" smtClean="0">
                <a:latin typeface="Georgia" pitchFamily="16" charset="0"/>
              </a:rPr>
              <a:t>728х90, нестандарт</a:t>
            </a:r>
            <a:endParaRPr lang="ru-RU" sz="2400" dirty="0">
              <a:latin typeface="Georgia" pitchFamily="16" charset="0"/>
            </a:endParaRPr>
          </a:p>
          <a:p>
            <a:pPr eaLnBrk="0" hangingPunct="0">
              <a:spcBef>
                <a:spcPts val="300"/>
              </a:spcBef>
              <a:buClrTx/>
              <a:buFontTx/>
              <a:buNone/>
            </a:pPr>
            <a:endParaRPr lang="ru-RU" sz="2400" dirty="0">
              <a:latin typeface="Georgia" pitchFamily="16" charset="0"/>
            </a:endParaRPr>
          </a:p>
          <a:p>
            <a:pPr eaLnBrk="0" hangingPunct="0">
              <a:spcBef>
                <a:spcPts val="300"/>
              </a:spcBef>
              <a:buClrTx/>
              <a:buFontTx/>
              <a:buNone/>
            </a:pPr>
            <a:r>
              <a:rPr lang="ru-RU" sz="2400" dirty="0">
                <a:latin typeface="Georgia" pitchFamily="16" charset="0"/>
              </a:rPr>
              <a:t>Доступные таргетинги:</a:t>
            </a:r>
          </a:p>
          <a:p>
            <a:pPr marL="363538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400" dirty="0">
                <a:latin typeface="Georgia" pitchFamily="16" charset="0"/>
              </a:rPr>
              <a:t>География</a:t>
            </a:r>
          </a:p>
          <a:p>
            <a:pPr marL="363538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400" dirty="0">
                <a:latin typeface="Georgia" pitchFamily="16" charset="0"/>
              </a:rPr>
              <a:t>Частота</a:t>
            </a:r>
          </a:p>
          <a:p>
            <a:pPr marL="363538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ru-RU" sz="2400" dirty="0">
                <a:latin typeface="Georgia" pitchFamily="16" charset="0"/>
              </a:rPr>
              <a:t>Время</a:t>
            </a:r>
          </a:p>
          <a:p>
            <a:pPr marL="363538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400" dirty="0">
              <a:latin typeface="Georgia" pitchFamily="16" charset="0"/>
            </a:endParaRPr>
          </a:p>
          <a:p>
            <a:pPr marL="363538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ru-RU" sz="2400" dirty="0">
              <a:latin typeface="Georgia" pitchFamily="1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6260570"/>
            <a:ext cx="3108017" cy="48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S Gothic"/>
        <a:cs typeface=""/>
      </a:majorFont>
      <a:minorFont>
        <a:latin typeface="Georg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S Gothic"/>
        <a:cs typeface=""/>
      </a:majorFont>
      <a:minorFont>
        <a:latin typeface="Georg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S Gothic"/>
        <a:cs typeface=""/>
      </a:majorFont>
      <a:minorFont>
        <a:latin typeface="Georg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S Gothic"/>
        <a:cs typeface=""/>
      </a:majorFont>
      <a:minorFont>
        <a:latin typeface="Georgia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290</Words>
  <Application>Microsoft Office PowerPoint</Application>
  <PresentationFormat>Экран (4:3)</PresentationFormat>
  <Paragraphs>69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Рекламные возможности photographers.com.ua</dc:title>
  <dc:creator>Kozhuhov Sergey</dc:creator>
  <cp:lastModifiedBy>Seregka</cp:lastModifiedBy>
  <cp:revision>48</cp:revision>
  <cp:lastPrinted>1601-01-01T00:00:00Z</cp:lastPrinted>
  <dcterms:created xsi:type="dcterms:W3CDTF">1601-01-01T00:00:00Z</dcterms:created>
  <dcterms:modified xsi:type="dcterms:W3CDTF">2014-10-24T11:26:51Z</dcterms:modified>
</cp:coreProperties>
</file>